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9144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5BC59-3FB7-4A92-B079-7480C622964A}" type="datetimeFigureOut">
              <a:rPr lang="pt-BR" smtClean="0"/>
              <a:pPr/>
              <a:t>13/03/2014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8611B-F275-40F8-9C37-AE3830B184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69659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A3FA5-5F2F-4C38-B6D9-5A584495D6A8}" type="datetimeFigureOut">
              <a:rPr lang="pt-BR" smtClean="0"/>
              <a:pPr/>
              <a:t>13/03/2014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D1B7F-A5F2-4D52-904E-109D3D66F7A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41902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D1B7F-A5F2-4D52-904E-109D3D66F7A8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71648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2807-E3A1-4981-9C3D-223AE05BD7BE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3574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C6E9-AAAE-4FC6-94E7-313BBC865DD2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24733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8CE4-E2E4-4D8F-9E15-43FA13FCFF2B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6097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4737E-FE97-446A-B6DB-8B2790291864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67628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BD149-3D97-4B61-98B5-50B86ECA64CB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27553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55C1F-CAEC-4DDC-A3D5-F99967AAA979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06891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6ED8-15E7-4692-AD87-E2FB31F4A0B8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62923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828D3-BC72-41CC-BD1D-023D8C49284A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6226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27784-0E59-467A-8CD5-61919C59A883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51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ECA4E-CCCF-4F77-87B5-9AC4CD9D7A38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14629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15FA9-AAAD-42B6-9404-A20D2FB26109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66370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1918-DCD3-4DCE-ADEF-C18B43E2787F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93792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6BE7-A698-41CD-BCBB-F7C09B2FCBD3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93240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60DC-7EFB-402B-B60C-8BA3F96AC251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6417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D22E-BCE3-46AD-BC3E-5547F980C73D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71719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4E14C-18A9-438E-AD0C-FAB35F0EA36C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1183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3ACB2-1157-4F5A-BE69-6F7F8C1DC225}" type="datetime1">
              <a:rPr lang="pt-BR" smtClean="0"/>
              <a:pPr/>
              <a:t>13/03/2014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Transporte e Logística - Professora Marlene Delmont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59456A-54CD-490A-9371-FC9FF51ACB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12157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Modais de Transporte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9225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Vantagens – Transporte Multimodal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Melhor utilização da capacidade disponível da matriz de transporte;</a:t>
            </a:r>
          </a:p>
          <a:p>
            <a:r>
              <a:rPr lang="pt-BR" dirty="0" smtClean="0"/>
              <a:t>Utilização de combinações de modais mais eficientes;</a:t>
            </a:r>
          </a:p>
          <a:p>
            <a:r>
              <a:rPr lang="pt-BR" dirty="0" smtClean="0"/>
              <a:t>Melhor utilização da tecnologia de informação;</a:t>
            </a:r>
          </a:p>
          <a:p>
            <a:r>
              <a:rPr lang="pt-BR" dirty="0" smtClean="0"/>
              <a:t>Ganhos no processo, de todas as operações entre a origem e o destino. </a:t>
            </a:r>
          </a:p>
          <a:p>
            <a:r>
              <a:rPr lang="pt-BR" dirty="0" smtClean="0"/>
              <a:t>Melhor utilização da infraestrutura para as atividades de apoio, tais como armazenagem e manuseio;</a:t>
            </a:r>
          </a:p>
          <a:p>
            <a:r>
              <a:rPr lang="pt-BR" dirty="0" smtClean="0"/>
              <a:t>Responsabilidade de gestão de carga, junto ao cliente, entre a origem e o destino, é de apenas uma empresa, o OTM.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6363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8490" y="609600"/>
            <a:ext cx="8475512" cy="935865"/>
          </a:xfrm>
        </p:spPr>
        <p:txBody>
          <a:bodyPr/>
          <a:lstStyle/>
          <a:p>
            <a:r>
              <a:rPr lang="pt-BR" dirty="0" smtClean="0"/>
              <a:t>Intermodalidade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45465"/>
            <a:ext cx="8596668" cy="4495897"/>
          </a:xfrm>
        </p:spPr>
        <p:txBody>
          <a:bodyPr/>
          <a:lstStyle/>
          <a:p>
            <a:r>
              <a:rPr lang="pt-BR" dirty="0" smtClean="0"/>
              <a:t>Dizemos que estamos transportando por intermodalidade quando:</a:t>
            </a:r>
          </a:p>
          <a:p>
            <a:pPr lvl="1"/>
            <a:r>
              <a:rPr lang="pt-BR" dirty="0" smtClean="0"/>
              <a:t>O transporte da mercadoria é realizado por  no mínimo dois modos diferentes de transporte, desde o momento de carga até o momento de descarga;</a:t>
            </a:r>
          </a:p>
          <a:p>
            <a:pPr lvl="1"/>
            <a:r>
              <a:rPr lang="pt-BR" dirty="0" smtClean="0"/>
              <a:t>A carga não é  desmembrada.</a:t>
            </a:r>
          </a:p>
          <a:p>
            <a:pPr lvl="1"/>
            <a:r>
              <a:rPr lang="pt-BR" dirty="0" smtClean="0"/>
              <a:t>Cada transportador emite, para cada modal, o seu documento correspondente ao transporte realizado.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798490" y="3793413"/>
            <a:ext cx="8679147" cy="20987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Principal Desvantagem na Integração de Modais:</a:t>
            </a:r>
          </a:p>
          <a:p>
            <a:pPr algn="ctr"/>
            <a:endParaRPr lang="pt-BR" sz="2000" dirty="0" smtClean="0"/>
          </a:p>
          <a:p>
            <a:pPr algn="ctr"/>
            <a:r>
              <a:rPr lang="pt-BR" sz="2000" dirty="0" smtClean="0"/>
              <a:t>Aumento de custos para movimentação, pois cada mudança de modal é necessário um transbordo de carga, um armazém, um  depósito ou terminal.</a:t>
            </a:r>
          </a:p>
          <a:p>
            <a:pPr algn="ctr"/>
            <a:r>
              <a:rPr lang="pt-BR" sz="2000" dirty="0" smtClean="0"/>
              <a:t>Também é necessário infraestrutura de equipamentos para realizar a carga e descarga.</a:t>
            </a:r>
            <a:endParaRPr lang="pt-BR" sz="200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8908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Terminal de Carga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Na integração dos modais é necessário que cada modal seja visto como parceiro comercial e não como concorrente.</a:t>
            </a:r>
          </a:p>
          <a:p>
            <a:r>
              <a:rPr lang="pt-BR" dirty="0" smtClean="0"/>
              <a:t>Para isso é necessário um correto planejamento do terminal de carga.</a:t>
            </a:r>
          </a:p>
          <a:p>
            <a:r>
              <a:rPr lang="pt-BR" dirty="0" smtClean="0"/>
              <a:t>As principais operações de um terminal de carga são: recepção de carga, pesagem e controle, classificação, estocagem, conservação, retirada para embarque, movimentação e carregamento, emissão de documentos, com taxas e impostos e despacho dos veículos (trens ou navios).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3886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Melhorias nos Modais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Rodoviário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Desenvolver carrocerias de modo que se adaptem a outros tipos de modais;</a:t>
            </a:r>
          </a:p>
          <a:p>
            <a:r>
              <a:rPr lang="pt-BR" dirty="0" smtClean="0"/>
              <a:t>Melhoria nos sistemas semiautomáticos de carga e descarga;</a:t>
            </a:r>
          </a:p>
          <a:p>
            <a:r>
              <a:rPr lang="pt-BR" dirty="0" smtClean="0"/>
              <a:t>Implantação de sistema de localização por GPS</a:t>
            </a:r>
          </a:p>
          <a:p>
            <a:r>
              <a:rPr lang="pt-BR" dirty="0" smtClean="0"/>
              <a:t>Uso de </a:t>
            </a:r>
            <a:r>
              <a:rPr lang="pt-BR" dirty="0" err="1" smtClean="0"/>
              <a:t>sistem</a:t>
            </a:r>
            <a:r>
              <a:rPr lang="pt-BR" dirty="0" smtClean="0"/>
              <a:t> de comunicação de rádio e satélite</a:t>
            </a:r>
          </a:p>
          <a:p>
            <a:endParaRPr lang="pt-BR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smtClean="0"/>
              <a:t>Ferroviário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Aumento na velocidade de trajeto e das cargas/descargas;</a:t>
            </a:r>
          </a:p>
          <a:p>
            <a:r>
              <a:rPr lang="pt-BR" dirty="0" smtClean="0"/>
              <a:t>Comboios mais frequentes;</a:t>
            </a:r>
          </a:p>
          <a:p>
            <a:r>
              <a:rPr lang="pt-BR" dirty="0" smtClean="0"/>
              <a:t>Melhoria de equipamentos dos terminais;</a:t>
            </a:r>
          </a:p>
          <a:p>
            <a:r>
              <a:rPr lang="pt-BR" dirty="0" smtClean="0"/>
              <a:t>Uso de sistemas de informação que permitam melhorar  o controle e programação das rotas.</a:t>
            </a:r>
            <a:endParaRPr lang="pt-BR" dirty="0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5565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Melhorias nos Modais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Áereo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Melhor adaptação ao multimodal, transportando partes de veículos rodoviários;</a:t>
            </a:r>
          </a:p>
          <a:p>
            <a:r>
              <a:rPr lang="pt-BR" dirty="0" smtClean="0"/>
              <a:t>Melhoria de cargas e descargas em terminais.</a:t>
            </a:r>
          </a:p>
          <a:p>
            <a:r>
              <a:rPr lang="pt-BR" dirty="0" smtClean="0"/>
              <a:t>Sistemas informatizados mais sofisticados para gestão da capacidade transporte.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err="1" smtClean="0"/>
              <a:t>Aquaviário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Associação a  sistemas de armazenagens em terminal;</a:t>
            </a:r>
          </a:p>
          <a:p>
            <a:r>
              <a:rPr lang="pt-BR" dirty="0" smtClean="0"/>
              <a:t>Melhor funcionamento sempre que inserido em plataforma multimodais.</a:t>
            </a:r>
            <a:endParaRPr lang="pt-BR" dirty="0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4325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Fonte Bibliográfica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Dias, Marco Aurélio P.  - Logística, transporte e infraestrutura: armazenagem, 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operador, logístico, gestão via TI, multimodal.</a:t>
            </a:r>
            <a:endParaRPr lang="pt-BR" dirty="0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5756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Modais de Transportes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Modos de transportes de carga e mercadorias são divididos em:</a:t>
            </a:r>
          </a:p>
          <a:p>
            <a:pPr lvl="1"/>
            <a:r>
              <a:rPr lang="pt-BR" dirty="0" smtClean="0"/>
              <a:t>Rodoviário</a:t>
            </a:r>
          </a:p>
          <a:p>
            <a:pPr lvl="1"/>
            <a:r>
              <a:rPr lang="pt-BR" dirty="0" smtClean="0"/>
              <a:t>Ferroviário</a:t>
            </a:r>
          </a:p>
          <a:p>
            <a:pPr lvl="1"/>
            <a:r>
              <a:rPr lang="pt-BR" dirty="0" err="1" smtClean="0"/>
              <a:t>Aquaviário</a:t>
            </a:r>
            <a:endParaRPr lang="pt-BR" dirty="0" smtClean="0"/>
          </a:p>
          <a:p>
            <a:pPr lvl="1"/>
            <a:r>
              <a:rPr lang="pt-BR" dirty="0" smtClean="0"/>
              <a:t>Aéreo</a:t>
            </a:r>
          </a:p>
          <a:p>
            <a:pPr lvl="1"/>
            <a:r>
              <a:rPr lang="pt-BR" dirty="0" err="1" smtClean="0"/>
              <a:t>Dutoviário</a:t>
            </a:r>
            <a:endParaRPr lang="pt-BR" dirty="0" smtClean="0"/>
          </a:p>
          <a:p>
            <a:r>
              <a:rPr lang="pt-BR" dirty="0" smtClean="0"/>
              <a:t>Para determinar qual o modal de transporte que será utilizado deve- se: </a:t>
            </a:r>
          </a:p>
          <a:p>
            <a:pPr lvl="1"/>
            <a:r>
              <a:rPr lang="pt-BR" dirty="0" smtClean="0"/>
              <a:t>Ter definição do tipo de carga (características da carga);</a:t>
            </a:r>
          </a:p>
          <a:p>
            <a:pPr lvl="1"/>
            <a:r>
              <a:rPr lang="pt-BR" dirty="0" smtClean="0"/>
              <a:t>O prazo de entrega;</a:t>
            </a:r>
          </a:p>
          <a:p>
            <a:pPr lvl="1"/>
            <a:r>
              <a:rPr lang="pt-BR" dirty="0" smtClean="0"/>
              <a:t>Infraestrutura da origem e do destino final.</a:t>
            </a:r>
          </a:p>
          <a:p>
            <a:pPr lvl="1"/>
            <a:r>
              <a:rPr lang="pt-BR" dirty="0" smtClean="0"/>
              <a:t>Manuseio da carga (embalagens e maleabilidade de transporte)</a:t>
            </a:r>
          </a:p>
          <a:p>
            <a:pPr lvl="1"/>
            <a:r>
              <a:rPr lang="pt-BR" dirty="0" smtClean="0"/>
              <a:t>Valor monetário de cada mercadoria</a:t>
            </a:r>
          </a:p>
          <a:p>
            <a:pPr lvl="1"/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7046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Transporte Rodoviário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Vantagens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Manuseio mais simples (cargas menores);</a:t>
            </a:r>
          </a:p>
          <a:p>
            <a:r>
              <a:rPr lang="pt-BR" dirty="0" smtClean="0"/>
              <a:t>Grande competitividade em distâncias curtas e médias;</a:t>
            </a:r>
          </a:p>
          <a:p>
            <a:r>
              <a:rPr lang="pt-BR" dirty="0" smtClean="0"/>
              <a:t>Elevado grau de adaptação;</a:t>
            </a:r>
          </a:p>
          <a:p>
            <a:r>
              <a:rPr lang="pt-BR" dirty="0" smtClean="0"/>
              <a:t>Baixo investimento para o transportador;</a:t>
            </a:r>
          </a:p>
          <a:p>
            <a:r>
              <a:rPr lang="pt-BR" dirty="0" smtClean="0"/>
              <a:t>Rápido e eficaz;</a:t>
            </a:r>
          </a:p>
          <a:p>
            <a:r>
              <a:rPr lang="pt-BR" dirty="0" smtClean="0"/>
              <a:t>Custos mais baixos de embalagens;</a:t>
            </a:r>
          </a:p>
          <a:p>
            <a:r>
              <a:rPr lang="pt-BR" dirty="0" smtClean="0"/>
              <a:t>Grande cobertura geográfica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smtClean="0"/>
              <a:t>Desvantagens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Aumento do preço com a distância percorrida;</a:t>
            </a:r>
          </a:p>
          <a:p>
            <a:r>
              <a:rPr lang="pt-BR" dirty="0" smtClean="0"/>
              <a:t>Espaço limitado em peso e cubagem;</a:t>
            </a:r>
          </a:p>
          <a:p>
            <a:r>
              <a:rPr lang="pt-BR" dirty="0" smtClean="0"/>
              <a:t>Sujeito a circulação de transito;</a:t>
            </a:r>
          </a:p>
          <a:p>
            <a:r>
              <a:rPr lang="pt-BR" dirty="0" smtClean="0"/>
              <a:t>Sujeito a regulamentação (circulação e horários)</a:t>
            </a:r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3727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Transporte Ferroviário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Vantagens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Ideal para grande quantidade de cargas;</a:t>
            </a:r>
          </a:p>
          <a:p>
            <a:r>
              <a:rPr lang="pt-BR" dirty="0" smtClean="0"/>
              <a:t>Baixo custo para grande distâncias;</a:t>
            </a:r>
          </a:p>
          <a:p>
            <a:r>
              <a:rPr lang="pt-BR" dirty="0" smtClean="0"/>
              <a:t>Bom para produtos de baixo valor e alta densidade;</a:t>
            </a:r>
          </a:p>
          <a:p>
            <a:r>
              <a:rPr lang="pt-BR" dirty="0" smtClean="0"/>
              <a:t>Pouco afetado pelo tráfego;</a:t>
            </a:r>
          </a:p>
          <a:p>
            <a:r>
              <a:rPr lang="pt-BR" dirty="0" smtClean="0"/>
              <a:t>Bons fatores ambientais.</a:t>
            </a:r>
            <a:endParaRPr lang="pt-BR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smtClean="0"/>
              <a:t>Desvantagens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t-BR" dirty="0" smtClean="0"/>
              <a:t>Serviços e horários pouco flexíveis;</a:t>
            </a:r>
          </a:p>
          <a:p>
            <a:r>
              <a:rPr lang="pt-BR" dirty="0" smtClean="0"/>
              <a:t>Pouco competitivo para distancias curtas e cargas pequenas;</a:t>
            </a:r>
          </a:p>
          <a:p>
            <a:r>
              <a:rPr lang="pt-BR" dirty="0" smtClean="0"/>
              <a:t>Grande dependência  de outros transportes (rodoviário);</a:t>
            </a:r>
          </a:p>
          <a:p>
            <a:r>
              <a:rPr lang="pt-BR" dirty="0" smtClean="0"/>
              <a:t>Pouco flexível, só de terminal em terminal;</a:t>
            </a:r>
          </a:p>
          <a:p>
            <a:r>
              <a:rPr lang="pt-BR" dirty="0" smtClean="0"/>
              <a:t>Elevados custos de movimentação de carga e descarga.</a:t>
            </a:r>
            <a:endParaRPr lang="pt-BR" dirty="0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5430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Transporte Aéreo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Vantagens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Bom para situações de prazos para longa distancia;</a:t>
            </a:r>
          </a:p>
          <a:p>
            <a:r>
              <a:rPr lang="pt-BR" dirty="0" smtClean="0"/>
              <a:t>Bom para mercadoria de elevado valor a grandes distancias;</a:t>
            </a:r>
          </a:p>
          <a:p>
            <a:r>
              <a:rPr lang="pt-BR" dirty="0" smtClean="0"/>
              <a:t>Boa flexibilidade e frequência entre cidades;</a:t>
            </a:r>
          </a:p>
          <a:p>
            <a:r>
              <a:rPr lang="pt-BR" dirty="0" smtClean="0"/>
              <a:t>Velocidade de transporte.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smtClean="0"/>
              <a:t>Desvantagens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Pouco flexível, pois trabalha de terminal a terminal;</a:t>
            </a:r>
          </a:p>
          <a:p>
            <a:r>
              <a:rPr lang="pt-BR" dirty="0" smtClean="0"/>
              <a:t>Mais lento do que o rodoviário para pequenas distancias;</a:t>
            </a:r>
          </a:p>
          <a:p>
            <a:r>
              <a:rPr lang="pt-BR" dirty="0" smtClean="0"/>
              <a:t>Elevado custo para grande parte das mercadorias.</a:t>
            </a:r>
            <a:endParaRPr lang="pt-BR" dirty="0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3629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Transporte </a:t>
            </a:r>
            <a:r>
              <a:rPr lang="pt-BR" dirty="0" err="1" smtClean="0"/>
              <a:t>Aquaviário</a:t>
            </a:r>
            <a:r>
              <a:rPr lang="pt-BR" dirty="0" smtClean="0"/>
              <a:t> (marítimo, fluvial e lacustre)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Vantagens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Competitivo para produtos de muito baixo custo;</a:t>
            </a:r>
          </a:p>
          <a:p>
            <a:r>
              <a:rPr lang="pt-BR" dirty="0" smtClean="0"/>
              <a:t>Para longas distâncias;</a:t>
            </a:r>
          </a:p>
          <a:p>
            <a:r>
              <a:rPr lang="pt-BR" dirty="0" smtClean="0"/>
              <a:t>Para grandes volumes movimentados.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smtClean="0"/>
              <a:t>Desvantagens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Velocidade reduzida;</a:t>
            </a:r>
          </a:p>
          <a:p>
            <a:r>
              <a:rPr lang="pt-BR" dirty="0" smtClean="0"/>
              <a:t>Muito pouco flexível;</a:t>
            </a:r>
          </a:p>
          <a:p>
            <a:r>
              <a:rPr lang="pt-BR" dirty="0" smtClean="0"/>
              <a:t>Limitados a zona com orla marítima, lagoas ou rios navegáveis.</a:t>
            </a:r>
            <a:endParaRPr lang="pt-BR" dirty="0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7114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Transporte </a:t>
            </a:r>
            <a:r>
              <a:rPr lang="pt-BR" dirty="0" err="1" smtClean="0"/>
              <a:t>Dutoviário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Vantagens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Longa vida útil;</a:t>
            </a:r>
          </a:p>
          <a:p>
            <a:r>
              <a:rPr lang="pt-BR" dirty="0" smtClean="0"/>
              <a:t>Pouca manutenção;</a:t>
            </a:r>
          </a:p>
          <a:p>
            <a:r>
              <a:rPr lang="pt-BR" dirty="0" smtClean="0"/>
              <a:t>Baixa mão de obra;</a:t>
            </a:r>
          </a:p>
          <a:p>
            <a:r>
              <a:rPr lang="pt-BR" dirty="0" smtClean="0"/>
              <a:t>Rápido;</a:t>
            </a:r>
          </a:p>
          <a:p>
            <a:r>
              <a:rPr lang="pt-BR" dirty="0" smtClean="0"/>
              <a:t>Funciona ponto a ponto para líquidos ou gases.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smtClean="0"/>
              <a:t>Desvantagens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Não se adapta a muitos tipos de produtos;</a:t>
            </a:r>
          </a:p>
          <a:p>
            <a:r>
              <a:rPr lang="pt-BR" dirty="0" smtClean="0"/>
              <a:t>Investimento inicial elevado.</a:t>
            </a:r>
            <a:endParaRPr lang="pt-BR" dirty="0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542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Transporte e Multimodal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Transporte multimodal é a combinação entre vários modos de transportes, de forma a tornar mais rápidas e eficazes as operações de transbordo.</a:t>
            </a:r>
          </a:p>
          <a:p>
            <a:r>
              <a:rPr lang="pt-BR" dirty="0" smtClean="0"/>
              <a:t>Pode ser contratada uma empresa que faça o transporte, sem que o comprador ou vendedor envolvam ou escolham as alterações de modais. Utiliza-se o termo “porta a porta” ou “</a:t>
            </a:r>
            <a:r>
              <a:rPr lang="pt-BR" dirty="0" err="1" smtClean="0"/>
              <a:t>door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door</a:t>
            </a:r>
            <a:r>
              <a:rPr lang="pt-BR" dirty="0" smtClean="0"/>
              <a:t>”.</a:t>
            </a:r>
          </a:p>
          <a:p>
            <a:r>
              <a:rPr lang="pt-BR" dirty="0" smtClean="0"/>
              <a:t>É regido por um único contrato e executado sob a responsabilidade de um Operador de Transporte Multimodal – OTM.</a:t>
            </a:r>
          </a:p>
          <a:p>
            <a:r>
              <a:rPr lang="pt-BR" dirty="0" smtClean="0"/>
              <a:t>Brasil possui  cerca de 300 empresas registradas como OTM na ANTT – Agência Nacional de Transporte Terrestre.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724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Transporte Multimodal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Para um transporte ser considerado como multimodal é necessário que:</a:t>
            </a:r>
          </a:p>
          <a:p>
            <a:pPr lvl="1"/>
            <a:r>
              <a:rPr lang="pt-BR" dirty="0" smtClean="0"/>
              <a:t>Seja realizado, pelo menos, por dois modos de transportes;</a:t>
            </a:r>
          </a:p>
          <a:p>
            <a:pPr lvl="1"/>
            <a:r>
              <a:rPr lang="pt-BR" dirty="0" smtClean="0"/>
              <a:t>Exista um único responsável perante o dono da carga, o OTM ;</a:t>
            </a:r>
          </a:p>
          <a:p>
            <a:pPr lvl="1"/>
            <a:r>
              <a:rPr lang="pt-BR" dirty="0" smtClean="0"/>
              <a:t>Possuir um único contrato de transporte entre o transportador e o dono da mercadoria;</a:t>
            </a:r>
          </a:p>
          <a:p>
            <a:pPr lvl="1"/>
            <a:r>
              <a:rPr lang="pt-BR" dirty="0" smtClean="0"/>
              <a:t>Exista um conhecimento único (CTMC – Conhecimento de Transporte Multimodal de Cargas), válido para todo o percurso.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Transporte e Logística - Professora Marlene Delmont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4973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ad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</TotalTime>
  <Words>1082</Words>
  <Application>Microsoft Office PowerPoint</Application>
  <PresentationFormat>Personalizar</PresentationFormat>
  <Paragraphs>139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Facetado</vt:lpstr>
      <vt:lpstr>Modais de Transporte</vt:lpstr>
      <vt:lpstr>Modais de Transportes</vt:lpstr>
      <vt:lpstr>Transporte Rodoviário</vt:lpstr>
      <vt:lpstr>Transporte Ferroviário</vt:lpstr>
      <vt:lpstr>Transporte Aéreo</vt:lpstr>
      <vt:lpstr>Transporte Aquaviário (marítimo, fluvial e lacustre)</vt:lpstr>
      <vt:lpstr>Transporte Dutoviário</vt:lpstr>
      <vt:lpstr>Transporte e Multimodal</vt:lpstr>
      <vt:lpstr>Transporte Multimodal</vt:lpstr>
      <vt:lpstr>Vantagens – Transporte Multimodal</vt:lpstr>
      <vt:lpstr>Intermodalidade</vt:lpstr>
      <vt:lpstr>Terminal de Carga</vt:lpstr>
      <vt:lpstr>Melhorias nos Modais</vt:lpstr>
      <vt:lpstr>Melhorias nos Modais</vt:lpstr>
      <vt:lpstr>Fonte Bibliográfica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Modais de Transporte</dc:title>
  <dc:creator>Marlene Delomont Cordeiro Bonasorte</dc:creator>
  <cp:lastModifiedBy>Alex</cp:lastModifiedBy>
  <cp:revision>21</cp:revision>
  <cp:lastPrinted>2014-03-12T21:18:21Z</cp:lastPrinted>
  <dcterms:created xsi:type="dcterms:W3CDTF">2014-03-12T19:52:38Z</dcterms:created>
  <dcterms:modified xsi:type="dcterms:W3CDTF">2014-03-13T15:06:26Z</dcterms:modified>
</cp:coreProperties>
</file>