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0" r:id="rId4"/>
    <p:sldId id="258" r:id="rId5"/>
    <p:sldId id="264" r:id="rId6"/>
    <p:sldId id="265" r:id="rId7"/>
    <p:sldId id="261" r:id="rId8"/>
    <p:sldId id="262" r:id="rId9"/>
    <p:sldId id="263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0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7E928-DC1F-4781-A8B1-B0BF57A4ADF2}" type="datetimeFigureOut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687F2-D481-4BB1-9A5E-38454EE969F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7823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0A62A-604B-4156-9236-D0946B9ABF69}" type="datetimeFigureOut">
              <a:rPr lang="pt-BR" smtClean="0"/>
              <a:pPr/>
              <a:t>03/04/2014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EC050-2F22-4690-9156-A52E7B9D69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357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C050-2F22-4690-9156-A52E7B9D6908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674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83DB-F0DF-4465-BCAE-CDCA21324516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1188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D6C-996F-4CCD-8142-FBE9B20B6F9A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1882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4D8F-AE1B-4372-80E2-DB248F58979C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00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4448-919C-42AB-A12D-2F16834A0210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67047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F4F2-B586-45A0-A749-8A0273E8A373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8863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87BC-3E68-47F8-93F2-ACB93F98D261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3431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0068-B369-4F9F-A644-2CB0D78E5B6E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4647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353-57A4-4217-933D-B4486258E984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8813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E56E-9952-4A3A-B734-751B35B6DFB9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8238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1AA2-46A5-4750-90B1-C25FB80899D5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4915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E2FC-3F52-44AD-BF47-38861E3498BA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0273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42D0-E559-46AF-9F36-019E9D882147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2198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D48E-0512-4B66-ADF1-D47DC8A598BD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7879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3E9D-AA77-4E25-85A9-791555C4C071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6664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B84B-45D9-4D81-BFF7-8D5316DF8D4A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3888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B028-14AB-45B3-B822-6C92AC52EF3C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0678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9D9B-6B52-4380-935F-B5217544E056}" type="datetime1">
              <a:rPr lang="pt-BR" smtClean="0"/>
              <a:pPr/>
              <a:t>03/04/2014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8D61EF-E528-4799-B036-5710C01D37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118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Armazenagem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Transporte e Logística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091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Paletes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Normas de ABNT</a:t>
            </a:r>
          </a:p>
          <a:p>
            <a:r>
              <a:rPr lang="pt-BR" dirty="0" smtClean="0"/>
              <a:t>Confeccionado em madeira de lei.</a:t>
            </a:r>
          </a:p>
          <a:p>
            <a:r>
              <a:rPr lang="pt-BR" dirty="0" smtClean="0"/>
              <a:t>Brasil: dimensões 1,00 x 1,20 m</a:t>
            </a:r>
          </a:p>
          <a:p>
            <a:r>
              <a:rPr lang="pt-BR" dirty="0" smtClean="0"/>
              <a:t>Pode ser dividido  em:</a:t>
            </a:r>
          </a:p>
          <a:p>
            <a:pPr lvl="1"/>
            <a:r>
              <a:rPr lang="pt-BR" dirty="0" smtClean="0"/>
              <a:t>Quanto número de entrada:</a:t>
            </a:r>
          </a:p>
          <a:p>
            <a:pPr lvl="2"/>
            <a:r>
              <a:rPr lang="pt-BR" dirty="0" smtClean="0"/>
              <a:t>2 entradas</a:t>
            </a:r>
          </a:p>
          <a:p>
            <a:pPr lvl="2"/>
            <a:r>
              <a:rPr lang="pt-BR" dirty="0" smtClean="0"/>
              <a:t>4 entradas</a:t>
            </a:r>
          </a:p>
          <a:p>
            <a:pPr lvl="1"/>
            <a:r>
              <a:rPr lang="pt-BR" dirty="0" smtClean="0"/>
              <a:t>Quanto número de faces:</a:t>
            </a:r>
          </a:p>
          <a:p>
            <a:pPr lvl="2"/>
            <a:r>
              <a:rPr lang="pt-BR" dirty="0" smtClean="0"/>
              <a:t>1 face</a:t>
            </a:r>
          </a:p>
          <a:p>
            <a:pPr lvl="2"/>
            <a:r>
              <a:rPr lang="pt-BR" dirty="0" smtClean="0"/>
              <a:t>2 faces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5891" y="141670"/>
            <a:ext cx="4680035" cy="6035295"/>
          </a:xfrm>
        </p:spPr>
      </p:pic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013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Palete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pt-BR" dirty="0" smtClean="0">
                <a:solidFill>
                  <a:srgbClr val="FF3300"/>
                </a:solidFill>
              </a:rPr>
              <a:t>Fatores que influenciam o tipo de palete a ser utilizado:</a:t>
            </a:r>
          </a:p>
          <a:p>
            <a:pPr marL="2209800" lvl="4" indent="-3810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pt-BR" sz="1400" dirty="0"/>
          </a:p>
          <a:p>
            <a:pPr marL="2209800" lvl="4" indent="-381000">
              <a:spcBef>
                <a:spcPct val="20000"/>
              </a:spcBef>
              <a:buFontTx/>
              <a:buAutoNum type="arabicPeriod"/>
            </a:pPr>
            <a:r>
              <a:rPr lang="pt-BR" sz="1600" b="1" dirty="0"/>
              <a:t>Peso, resistência, tamanho, capacidade e custo</a:t>
            </a:r>
          </a:p>
          <a:p>
            <a:pPr marL="2209800" lvl="4" indent="-381000">
              <a:spcBef>
                <a:spcPct val="20000"/>
              </a:spcBef>
              <a:buFontTx/>
              <a:buAutoNum type="arabicPeriod"/>
            </a:pPr>
            <a:r>
              <a:rPr lang="pt-BR" sz="1600" b="1" dirty="0"/>
              <a:t>necessidade de manutenção</a:t>
            </a:r>
          </a:p>
          <a:p>
            <a:pPr marL="2209800" lvl="4" indent="-381000">
              <a:spcBef>
                <a:spcPct val="20000"/>
              </a:spcBef>
              <a:buFontTx/>
              <a:buAutoNum type="arabicPeriod"/>
            </a:pPr>
            <a:r>
              <a:rPr lang="pt-BR" sz="1600" b="1" dirty="0"/>
              <a:t>material empregado na sua construção</a:t>
            </a:r>
          </a:p>
          <a:p>
            <a:pPr marL="2209800" lvl="4" indent="-381000">
              <a:spcBef>
                <a:spcPct val="20000"/>
              </a:spcBef>
              <a:buFontTx/>
              <a:buAutoNum type="arabicPeriod"/>
            </a:pPr>
            <a:r>
              <a:rPr lang="pt-BR" sz="1600" b="1" dirty="0"/>
              <a:t>umidade (para os de madeira)</a:t>
            </a:r>
          </a:p>
          <a:p>
            <a:pPr marL="2209800" lvl="4" indent="-381000">
              <a:spcBef>
                <a:spcPct val="20000"/>
              </a:spcBef>
              <a:buFontTx/>
              <a:buAutoNum type="arabicPeriod"/>
            </a:pPr>
            <a:r>
              <a:rPr lang="pt-BR" sz="1600" b="1" dirty="0"/>
              <a:t>tamanho das entradas para os garfos</a:t>
            </a:r>
          </a:p>
          <a:p>
            <a:pPr marL="2209800" lvl="4" indent="-381000">
              <a:spcBef>
                <a:spcPct val="20000"/>
              </a:spcBef>
              <a:buFontTx/>
              <a:buAutoNum type="arabicPeriod"/>
            </a:pPr>
            <a:r>
              <a:rPr lang="pt-BR" sz="1600" b="1" dirty="0"/>
              <a:t>tipo de construção</a:t>
            </a:r>
          </a:p>
          <a:p>
            <a:pPr marL="2209800" lvl="4" indent="-381000">
              <a:spcBef>
                <a:spcPct val="20000"/>
              </a:spcBef>
              <a:buFontTx/>
              <a:buAutoNum type="arabicPeriod"/>
            </a:pPr>
            <a:r>
              <a:rPr lang="pt-BR" sz="1600" b="1" dirty="0"/>
              <a:t>tipo de carga de movimentação</a:t>
            </a:r>
          </a:p>
          <a:p>
            <a:pPr marL="2209800" lvl="4" indent="-381000">
              <a:spcBef>
                <a:spcPct val="20000"/>
              </a:spcBef>
              <a:buFontTx/>
              <a:buAutoNum type="arabicPeriod"/>
            </a:pPr>
            <a:r>
              <a:rPr lang="pt-BR" sz="1600" b="1" dirty="0"/>
              <a:t>capacidade de empilhamento</a:t>
            </a:r>
          </a:p>
          <a:p>
            <a:pPr marL="2209800" lvl="4" indent="-381000">
              <a:spcBef>
                <a:spcPct val="20000"/>
              </a:spcBef>
              <a:buFontTx/>
              <a:buAutoNum type="arabicPeriod"/>
            </a:pPr>
            <a:r>
              <a:rPr lang="pt-BR" sz="1600" b="1" dirty="0"/>
              <a:t>possibilidade de manipulação por transportador</a:t>
            </a:r>
          </a:p>
          <a:p>
            <a:pPr marL="2209800" lvl="4" indent="-381000">
              <a:spcBef>
                <a:spcPct val="20000"/>
              </a:spcBef>
              <a:buFontTx/>
              <a:buAutoNum type="arabicPeriod"/>
            </a:pPr>
            <a:r>
              <a:rPr lang="pt-BR" sz="1600" b="1" dirty="0"/>
              <a:t>viabilidade para operações de estiva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86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sistema de paletização  bem organizado permite a formação de pilhas altas e seguras, oferece mais proteção as embalagens, economiza tempo nas operações de carga e descarga de caminhões.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354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Porta-Palete Convencional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Ganho na velocidade de armazenagem  para cargas com alta rotatividade;</a:t>
            </a:r>
          </a:p>
          <a:p>
            <a:r>
              <a:rPr lang="pt-BR" dirty="0" smtClean="0"/>
              <a:t>Compatível com a maioria dos equipamentos de movimentação;</a:t>
            </a:r>
          </a:p>
          <a:p>
            <a:r>
              <a:rPr lang="pt-BR" dirty="0" smtClean="0"/>
              <a:t>Possibilidade de movimentar qualquer palete sem a necessidade de moverem outros paletes.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100" y="2910681"/>
            <a:ext cx="2857500" cy="2381250"/>
          </a:xfr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048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013299"/>
          </a:xfrm>
        </p:spPr>
        <p:txBody>
          <a:bodyPr/>
          <a:lstStyle/>
          <a:p>
            <a:r>
              <a:rPr lang="pt-BR" dirty="0" smtClean="0"/>
              <a:t>Porta-Palete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409434" y="1269207"/>
            <a:ext cx="5157787" cy="823912"/>
          </a:xfrm>
        </p:spPr>
        <p:txBody>
          <a:bodyPr/>
          <a:lstStyle/>
          <a:p>
            <a:pPr algn="ctr"/>
            <a:r>
              <a:rPr lang="pt-BR" dirty="0" smtClean="0"/>
              <a:t>Dupla Profundidade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271" y="2511188"/>
            <a:ext cx="4835927" cy="3550952"/>
          </a:xfrm>
          <a:ln w="12700">
            <a:solidFill>
              <a:schemeClr val="tx1"/>
            </a:solidFill>
          </a:ln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6097588" y="1323816"/>
            <a:ext cx="5183188" cy="823912"/>
          </a:xfrm>
        </p:spPr>
        <p:txBody>
          <a:bodyPr/>
          <a:lstStyle/>
          <a:p>
            <a:r>
              <a:rPr lang="pt-BR" dirty="0" smtClean="0"/>
              <a:t>Autoportantes (não necessita de edifício)</a:t>
            </a:r>
            <a:endParaRPr lang="pt-BR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7589" y="2511188"/>
            <a:ext cx="5366679" cy="3550952"/>
          </a:xfrm>
          <a:ln w="12700">
            <a:solidFill>
              <a:schemeClr val="tx1"/>
            </a:solidFill>
          </a:ln>
        </p:spPr>
      </p:pic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360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Porta-Palete Auto verticalizado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Combinam elevada densidade de carga com rapidez de movimentação e máxima seletividade.</a:t>
            </a:r>
          </a:p>
          <a:p>
            <a:r>
              <a:rPr lang="pt-BR" dirty="0" smtClean="0"/>
              <a:t>Grande aproveitamento do pé direito de grandes alturas.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1106" y="90358"/>
            <a:ext cx="3168990" cy="6032473"/>
          </a:xfrm>
        </p:spPr>
      </p:pic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601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30606" y="657581"/>
            <a:ext cx="5157787" cy="823912"/>
          </a:xfrm>
        </p:spPr>
        <p:txBody>
          <a:bodyPr/>
          <a:lstStyle/>
          <a:p>
            <a:r>
              <a:rPr lang="pt-BR" dirty="0" smtClean="0"/>
              <a:t>Porta-Palete Drive in  e Drive Thru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606" y="1938608"/>
            <a:ext cx="3967268" cy="4394512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206" y="3336925"/>
            <a:ext cx="2171700" cy="2105025"/>
          </a:xfrm>
        </p:spPr>
      </p:pic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971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Porta-palete Drive in e Drive thru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Vantagens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Alta densidade de armazenamento, pois  elimina  corredores;</a:t>
            </a:r>
          </a:p>
          <a:p>
            <a:r>
              <a:rPr lang="pt-BR" dirty="0" smtClean="0"/>
              <a:t>Pode utilizar empilhadeiras comuns;</a:t>
            </a:r>
          </a:p>
          <a:p>
            <a:r>
              <a:rPr lang="pt-BR" dirty="0" smtClean="0"/>
              <a:t>Não há superposição direta de cargas, evitando o risco de queda de pilhas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Desvantagens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Para alcançar o palete do meio é necessário movimentar o que está na frente;</a:t>
            </a:r>
          </a:p>
          <a:p>
            <a:r>
              <a:rPr lang="pt-BR" dirty="0" smtClean="0"/>
              <a:t>Perda de velocidade de armazenamento comparado ao convencional.</a:t>
            </a:r>
          </a:p>
          <a:p>
            <a:r>
              <a:rPr lang="pt-BR" dirty="0" smtClean="0"/>
              <a:t>Último palete que entra deve ser o primeiro a sair.</a:t>
            </a:r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160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Porta-Palete Dinâmico – (pista com roletes)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279415"/>
            <a:ext cx="4183062" cy="3643782"/>
          </a:xfrm>
        </p:spPr>
      </p:pic>
      <p:pic>
        <p:nvPicPr>
          <p:cNvPr id="11" name="Espaço Reservado para Conteúdo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488388"/>
            <a:ext cx="4184650" cy="3225836"/>
          </a:xfrm>
        </p:spPr>
      </p:pic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969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Cantilever (armazenagem peças compridas)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1937852"/>
            <a:ext cx="4334301" cy="3927961"/>
          </a:xfrm>
        </p:spPr>
      </p:pic>
      <p:pic>
        <p:nvPicPr>
          <p:cNvPr id="11" name="Espaço Reservado para Conteúdo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356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Armazenagem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método adequado para estocar matéria-prima, peças em processamento e produtos acabados permite:</a:t>
            </a:r>
          </a:p>
          <a:p>
            <a:pPr lvl="1"/>
            <a:r>
              <a:rPr lang="pt-BR" dirty="0" smtClean="0"/>
              <a:t>Diminuir  os custos de operação;</a:t>
            </a:r>
          </a:p>
          <a:p>
            <a:pPr lvl="1"/>
            <a:r>
              <a:rPr lang="pt-BR" dirty="0" smtClean="0"/>
              <a:t>Melhorar a qualidade dos produtos;</a:t>
            </a:r>
          </a:p>
          <a:p>
            <a:pPr lvl="1"/>
            <a:r>
              <a:rPr lang="pt-BR" dirty="0" smtClean="0"/>
              <a:t>Acelerar o ritmo dos trabalhos;</a:t>
            </a:r>
          </a:p>
          <a:p>
            <a:pPr lvl="1"/>
            <a:r>
              <a:rPr lang="pt-BR" dirty="0" smtClean="0"/>
              <a:t>Redução nos acidentes de trabalho;</a:t>
            </a:r>
          </a:p>
          <a:p>
            <a:pPr lvl="1"/>
            <a:r>
              <a:rPr lang="pt-BR" dirty="0" smtClean="0"/>
              <a:t>Redução no desgaste dos equipamentos de movimentação;</a:t>
            </a:r>
          </a:p>
          <a:p>
            <a:pPr lvl="1"/>
            <a:r>
              <a:rPr lang="pt-BR" dirty="0" smtClean="0"/>
              <a:t>Menor número de problemas de separação de entrega </a:t>
            </a:r>
          </a:p>
          <a:p>
            <a:pPr lvl="3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524260" y="5203066"/>
            <a:ext cx="6555347" cy="97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/>
              <a:t> </a:t>
            </a:r>
            <a:r>
              <a:rPr lang="pt-BR" sz="4400" dirty="0"/>
              <a:t>= Cliente Satisfeito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642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717286" y="548398"/>
            <a:ext cx="5157787" cy="823912"/>
          </a:xfrm>
        </p:spPr>
        <p:txBody>
          <a:bodyPr/>
          <a:lstStyle/>
          <a:p>
            <a:r>
              <a:rPr lang="pt-BR" dirty="0" smtClean="0"/>
              <a:t>Mezanino</a:t>
            </a:r>
            <a:endParaRPr lang="pt-BR" dirty="0"/>
          </a:p>
        </p:txBody>
      </p:sp>
      <p:pic>
        <p:nvPicPr>
          <p:cNvPr id="13" name="Espaço Reservado para Conteúdo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89" y="1733266"/>
            <a:ext cx="5814484" cy="4360863"/>
          </a:xfrm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6269097" y="548398"/>
            <a:ext cx="5183188" cy="823912"/>
          </a:xfrm>
        </p:spPr>
        <p:txBody>
          <a:bodyPr/>
          <a:lstStyle/>
          <a:p>
            <a:r>
              <a:rPr lang="pt-BR" dirty="0" smtClean="0"/>
              <a:t>Rack</a:t>
            </a:r>
            <a:endParaRPr lang="pt-BR" dirty="0"/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6229" y="1822379"/>
            <a:ext cx="5695666" cy="4271750"/>
          </a:xfrm>
        </p:spPr>
      </p:pic>
      <p:sp>
        <p:nvSpPr>
          <p:cNvPr id="15" name="Espaço Reservado para Rodapé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505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Flow Rack (armazenagem  manual de caixas)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740" y="1982361"/>
            <a:ext cx="5238495" cy="3831585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2341" y="1982363"/>
            <a:ext cx="5248747" cy="3831585"/>
          </a:xfrm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915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Básicos que Determinam Armazenagem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Necessidade de compensação de diferentes capacidades das fases de produção;</a:t>
            </a:r>
          </a:p>
          <a:p>
            <a:r>
              <a:rPr lang="pt-BR" dirty="0" smtClean="0"/>
              <a:t>Garantia da  continuidade de produção;</a:t>
            </a:r>
          </a:p>
          <a:p>
            <a:r>
              <a:rPr lang="pt-BR" dirty="0" smtClean="0"/>
              <a:t>Redução  dos custos de mão de obra;</a:t>
            </a:r>
          </a:p>
          <a:p>
            <a:r>
              <a:rPr lang="pt-BR" dirty="0" smtClean="0"/>
              <a:t>Redução das perdas por avarias;</a:t>
            </a:r>
          </a:p>
          <a:p>
            <a:r>
              <a:rPr lang="pt-BR" dirty="0" smtClean="0"/>
              <a:t>Melhoria na organização e controle da armazenagem;</a:t>
            </a:r>
          </a:p>
          <a:p>
            <a:r>
              <a:rPr lang="pt-BR" dirty="0" smtClean="0"/>
              <a:t>Melhoria nas condições de segurança  de operação  do depósito</a:t>
            </a:r>
          </a:p>
          <a:p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388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 de Estocagem de Materiais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579965"/>
            <a:ext cx="10515600" cy="4351338"/>
          </a:xfrm>
        </p:spPr>
        <p:txBody>
          <a:bodyPr/>
          <a:lstStyle/>
          <a:p>
            <a:r>
              <a:rPr lang="pt-BR" dirty="0" smtClean="0"/>
              <a:t>Carga Unitizada: uma carga constituída de embalagens de transporte,  arranjadas ou acondicionadas  de modo que possibilite o seu manuseio, transporte e armazenagem  por meios mecânicos, como uma unidade</a:t>
            </a:r>
          </a:p>
          <a:p>
            <a:r>
              <a:rPr lang="pt-BR" dirty="0" smtClean="0"/>
              <a:t>Permite a  utilização de empilhadeiras de garfo. </a:t>
            </a:r>
          </a:p>
          <a:p>
            <a:r>
              <a:rPr lang="pt-BR" dirty="0" smtClean="0"/>
              <a:t>Paletização: permite  a manipulação em lotes de caixas, engradados e sacos.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92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Cargas Unitárias   - exemplos de arranjos</a:t>
            </a:r>
            <a:endParaRPr lang="pt-BR" dirty="0"/>
          </a:p>
        </p:txBody>
      </p:sp>
      <p:pic>
        <p:nvPicPr>
          <p:cNvPr id="4" name="Picture 4" descr="197 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808" y="1690690"/>
            <a:ext cx="5683699" cy="4666605"/>
          </a:xfrm>
          <a:prstGeom prst="rect">
            <a:avLst/>
          </a:prstGeom>
          <a:noFill/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023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Amarração – Carga Unitizada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9980" y="2680011"/>
            <a:ext cx="6192078" cy="2842591"/>
          </a:xfrm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651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Armazenagem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Verticalização de cargas: tem como objetivo  o máximo aproveitamento dos espaços verticais, contribuindo  para o descongestionamento das áreas de movimentação e redução dos custos unitários  de estocagem;</a:t>
            </a:r>
          </a:p>
          <a:p>
            <a:r>
              <a:rPr lang="pt-BR" dirty="0" smtClean="0"/>
              <a:t>Podem ser:</a:t>
            </a:r>
          </a:p>
          <a:p>
            <a:pPr lvl="1"/>
            <a:r>
              <a:rPr lang="pt-BR" dirty="0" smtClean="0"/>
              <a:t>Estático</a:t>
            </a:r>
          </a:p>
          <a:p>
            <a:pPr lvl="1"/>
            <a:r>
              <a:rPr lang="pt-BR" dirty="0" smtClean="0"/>
              <a:t>Dinâmico</a:t>
            </a:r>
          </a:p>
          <a:p>
            <a:pPr lvl="1"/>
            <a:r>
              <a:rPr lang="pt-BR" dirty="0" smtClean="0"/>
              <a:t>Armazenagem Leve</a:t>
            </a:r>
          </a:p>
          <a:p>
            <a:pPr lvl="1"/>
            <a:r>
              <a:rPr lang="pt-BR" dirty="0" smtClean="0"/>
              <a:t>Armazenagem Pesada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797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 Estático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Os produtos estocados não sofrem movimentos internos, após serem colocados nas estruturas de armazenagens.</a:t>
            </a:r>
          </a:p>
          <a:p>
            <a:r>
              <a:rPr lang="pt-BR" dirty="0" smtClean="0"/>
              <a:t>Exemplos: porta –paletes  convencional, drive-in drive-thru, cantilever</a:t>
            </a:r>
            <a:r>
              <a:rPr lang="pt-BR" dirty="0"/>
              <a:t> </a:t>
            </a:r>
            <a:r>
              <a:rPr lang="pt-BR" dirty="0" smtClean="0"/>
              <a:t>e esteiras leves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Sistema Dinâmico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Os produtos colocados sofrem algum tipo de movimento interno, após serem colocados nas estruturas de armazenagens.</a:t>
            </a:r>
          </a:p>
          <a:p>
            <a:r>
              <a:rPr lang="pt-BR" dirty="0" smtClean="0"/>
              <a:t>Exemplos:  porta-paletes dinâmico, push-back e flow-rack.</a:t>
            </a:r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088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Armazenagem Leve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dirty="0" smtClean="0"/>
              <a:t>São estantes metálicas leves, constituídas por colunas em cantoneiras em “L” e prateleiras que suportam até 300 Kgf.</a:t>
            </a:r>
          </a:p>
          <a:p>
            <a:r>
              <a:rPr lang="pt-BR" dirty="0" smtClean="0"/>
              <a:t>Geralmente dispostas em módulos</a:t>
            </a:r>
          </a:p>
          <a:p>
            <a:r>
              <a:rPr lang="pt-BR" dirty="0" smtClean="0"/>
              <a:t>Usadas em arquivo morto, almoxarifados de pequenas peças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Armazenagem Pesada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São estruturas metálicas robustas para suportarem cargas unitizadas.</a:t>
            </a:r>
          </a:p>
          <a:p>
            <a:r>
              <a:rPr lang="pt-BR" dirty="0" smtClean="0"/>
              <a:t>Utilizam equipamentos para movimentação como empilhadeiras, pontes rolantes ou transelevadores.</a:t>
            </a:r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Transporte e Logística - Professora Marlene Delmont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446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805</Words>
  <Application>Microsoft Office PowerPoint</Application>
  <PresentationFormat>Personalizar</PresentationFormat>
  <Paragraphs>117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Facetado</vt:lpstr>
      <vt:lpstr>Armazenagem</vt:lpstr>
      <vt:lpstr>Armazenagem</vt:lpstr>
      <vt:lpstr>Fatores Básicos que Determinam Armazenagem</vt:lpstr>
      <vt:lpstr>Princípio de Estocagem de Materiais</vt:lpstr>
      <vt:lpstr>Cargas Unitárias   - exemplos de arranjos</vt:lpstr>
      <vt:lpstr>Métodos Amarração – Carga Unitizada</vt:lpstr>
      <vt:lpstr>Sistemas de Armazenagem</vt:lpstr>
      <vt:lpstr>Slide 8</vt:lpstr>
      <vt:lpstr>Slide 9</vt:lpstr>
      <vt:lpstr>Paletes</vt:lpstr>
      <vt:lpstr>Palete</vt:lpstr>
      <vt:lpstr>Slide 12</vt:lpstr>
      <vt:lpstr>Porta-Palete Convencional</vt:lpstr>
      <vt:lpstr>Porta-Palete</vt:lpstr>
      <vt:lpstr>Porta-Palete Auto verticalizado</vt:lpstr>
      <vt:lpstr>Slide 16</vt:lpstr>
      <vt:lpstr>Porta-palete Drive in e Drive thru</vt:lpstr>
      <vt:lpstr>Porta-Palete Dinâmico – (pista com roletes)</vt:lpstr>
      <vt:lpstr>Cantilever (armazenagem peças compridas)</vt:lpstr>
      <vt:lpstr>Slide 20</vt:lpstr>
      <vt:lpstr>Flow Rack (armazenagem  manual de caixas)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Armazenagem</dc:title>
  <dc:creator>Marlene Delomont Cordeiro Bonasorte</dc:creator>
  <cp:lastModifiedBy>Rafaela</cp:lastModifiedBy>
  <cp:revision>28</cp:revision>
  <cp:lastPrinted>2014-03-27T02:33:21Z</cp:lastPrinted>
  <dcterms:created xsi:type="dcterms:W3CDTF">2014-03-26T22:34:14Z</dcterms:created>
  <dcterms:modified xsi:type="dcterms:W3CDTF">2014-04-03T19:57:00Z</dcterms:modified>
</cp:coreProperties>
</file>